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89" r:id="rId3"/>
    <p:sldId id="269" r:id="rId4"/>
    <p:sldId id="288" r:id="rId5"/>
    <p:sldId id="286" r:id="rId6"/>
  </p:sldIdLst>
  <p:sldSz cx="9144000" cy="6858000" type="screen4x3"/>
  <p:notesSz cx="6894513" cy="9180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7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7622" cy="459026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5295" y="0"/>
            <a:ext cx="2987622" cy="459026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r">
              <a:defRPr sz="1200"/>
            </a:lvl1pPr>
          </a:lstStyle>
          <a:p>
            <a:fld id="{59F75BF5-526E-9342-89FD-A60AB7CAB359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2525" y="688975"/>
            <a:ext cx="4589463" cy="3441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51" tIns="45926" rIns="91851" bIns="459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9452" y="4360744"/>
            <a:ext cx="5515610" cy="4131231"/>
          </a:xfrm>
          <a:prstGeom prst="rect">
            <a:avLst/>
          </a:prstGeom>
        </p:spPr>
        <p:txBody>
          <a:bodyPr vert="horz" lIns="91851" tIns="45926" rIns="91851" bIns="4592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19894"/>
            <a:ext cx="2987622" cy="459026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5295" y="8719894"/>
            <a:ext cx="2987622" cy="459026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r">
              <a:defRPr sz="1200"/>
            </a:lvl1pPr>
          </a:lstStyle>
          <a:p>
            <a:fld id="{9D72BBFC-1DB9-1541-B792-37FA1F3E4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035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2BBFC-1DB9-1541-B792-37FA1F3E4F7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82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defTabSz="459257">
              <a:defRPr/>
            </a:pPr>
            <a:r>
              <a:rPr lang="en-US" dirty="0" smtClean="0"/>
              <a:t>Falicov, F.J. (2014). </a:t>
            </a:r>
            <a:r>
              <a:rPr lang="en-US" i="1" dirty="0" smtClean="0"/>
              <a:t>Latino families in therapy</a:t>
            </a:r>
            <a:r>
              <a:rPr lang="en-US" dirty="0" smtClean="0"/>
              <a:t> (2nd ed.). New York, NY: The Guilford Press </a:t>
            </a:r>
          </a:p>
          <a:p>
            <a:r>
              <a:rPr lang="en-US" dirty="0" smtClean="0"/>
              <a:t>Pedagogy- methods</a:t>
            </a:r>
            <a:r>
              <a:rPr lang="en-US" baseline="0" dirty="0" smtClean="0"/>
              <a:t> and content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2BBFC-1DB9-1541-B792-37FA1F3E4F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30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defTabSz="459257">
              <a:defRPr/>
            </a:pPr>
            <a:r>
              <a:rPr lang="en-US" dirty="0" smtClean="0"/>
              <a:t>Falicov, F.J. (2014). </a:t>
            </a:r>
            <a:r>
              <a:rPr lang="en-US" i="1" dirty="0" smtClean="0"/>
              <a:t>Latino families in therapy</a:t>
            </a:r>
            <a:r>
              <a:rPr lang="en-US" dirty="0" smtClean="0"/>
              <a:t> (2nd ed.). New York, NY: The Guilford Press </a:t>
            </a:r>
          </a:p>
          <a:p>
            <a:r>
              <a:rPr lang="en-US" dirty="0" smtClean="0"/>
              <a:t>Pedagogy- methods</a:t>
            </a:r>
            <a:r>
              <a:rPr lang="en-US" baseline="0" dirty="0" smtClean="0"/>
              <a:t> and content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2BBFC-1DB9-1541-B792-37FA1F3E4F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30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5732C-E075-6F43-B117-3F0AD9E00450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4352-49A3-3546-972B-D2715DB0A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113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5732C-E075-6F43-B117-3F0AD9E00450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4352-49A3-3546-972B-D2715DB0A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5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5732C-E075-6F43-B117-3F0AD9E00450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4352-49A3-3546-972B-D2715DB0A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405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5732C-E075-6F43-B117-3F0AD9E00450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4352-49A3-3546-972B-D2715DB0A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234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5732C-E075-6F43-B117-3F0AD9E00450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4352-49A3-3546-972B-D2715DB0A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263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5732C-E075-6F43-B117-3F0AD9E00450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4352-49A3-3546-972B-D2715DB0A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69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5732C-E075-6F43-B117-3F0AD9E00450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4352-49A3-3546-972B-D2715DB0A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7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5732C-E075-6F43-B117-3F0AD9E00450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4352-49A3-3546-972B-D2715DB0A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70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5732C-E075-6F43-B117-3F0AD9E00450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4352-49A3-3546-972B-D2715DB0A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58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5732C-E075-6F43-B117-3F0AD9E00450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4352-49A3-3546-972B-D2715DB0A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527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5732C-E075-6F43-B117-3F0AD9E00450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4352-49A3-3546-972B-D2715DB0A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10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5732C-E075-6F43-B117-3F0AD9E00450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64352-49A3-3546-972B-D2715DB0A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72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hadwickcenter.org/WALS/wals.htm" TargetMode="External"/><Relationship Id="rId3" Type="http://schemas.openxmlformats.org/officeDocument/2006/relationships/hyperlink" Target="http://www.hogg.utexas.edu/#http:/www.hogg.utexas.edu/" TargetMode="External"/><Relationship Id="rId7" Type="http://schemas.openxmlformats.org/officeDocument/2006/relationships/hyperlink" Target="http://www.rwjf.org/en/search-results.html?u=&amp;k=hispani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wjf.org/en/research-publications/find-rwjf-research/2013/08/studying-the-health-of-mexican-immigrants-in-the-united-states.html" TargetMode="External"/><Relationship Id="rId5" Type="http://schemas.openxmlformats.org/officeDocument/2006/relationships/hyperlink" Target="http://www.pewresearch.org/fact-tank/2014/04/04/mexican-hispanic-and-latin-american-top-list-of-race-write-ins-on-the-2010-census/" TargetMode="External"/><Relationship Id="rId4" Type="http://schemas.openxmlformats.org/officeDocument/2006/relationships/hyperlink" Target="http://www.pewresearch.org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astyle.org/search.aspx?query=sample%20paper&amp;fq=StyleContentTypeFilt:%22Sample%20paper%22" TargetMode="External"/><Relationship Id="rId2" Type="http://schemas.openxmlformats.org/officeDocument/2006/relationships/hyperlink" Target="http://www.apastyle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libguides.ollusa.edu/content.php?pid=631389&amp;sid=5224007" TargetMode="External"/><Relationship Id="rId4" Type="http://schemas.openxmlformats.org/officeDocument/2006/relationships/hyperlink" Target="http://www.apastyle.org/manual/related/sample-experiment-paper-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30567"/>
          </a:xfrm>
        </p:spPr>
        <p:txBody>
          <a:bodyPr>
            <a:noAutofit/>
          </a:bodyPr>
          <a:lstStyle/>
          <a:p>
            <a:r>
              <a:rPr lang="en-US" sz="3600" dirty="0"/>
              <a:t>SOWK 7338</a:t>
            </a:r>
            <a:br>
              <a:rPr lang="en-US" sz="3600" dirty="0"/>
            </a:br>
            <a:r>
              <a:rPr lang="en-US" sz="3600" dirty="0" smtClean="0"/>
              <a:t>Writing and Research Resources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2400" dirty="0"/>
              <a:t>Hispanic Children and Families</a:t>
            </a:r>
            <a:br>
              <a:rPr lang="en-US" sz="2400" dirty="0"/>
            </a:br>
            <a:r>
              <a:rPr lang="en-US" sz="2400" dirty="0"/>
              <a:t> F</a:t>
            </a:r>
            <a:r>
              <a:rPr lang="en-US" sz="2400" dirty="0" smtClean="0"/>
              <a:t>eatures </a:t>
            </a:r>
            <a:r>
              <a:rPr lang="en-US" sz="2400" dirty="0"/>
              <a:t>of Culture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090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4325937"/>
          </a:xfrm>
        </p:spPr>
        <p:txBody>
          <a:bodyPr>
            <a:normAutofit/>
          </a:bodyPr>
          <a:lstStyle/>
          <a:p>
            <a:r>
              <a:rPr lang="en-US" dirty="0" smtClean="0"/>
              <a:t>helpful information as you prepare your </a:t>
            </a:r>
            <a:r>
              <a:rPr lang="en-US" dirty="0" smtClean="0"/>
              <a:t>assignments (including your discussion posts)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21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Resources</a:t>
            </a:r>
            <a:br>
              <a:rPr lang="en-US" i="1" dirty="0" smtClean="0"/>
            </a:br>
            <a:r>
              <a:rPr lang="en-US" i="1" dirty="0" smtClean="0"/>
              <a:t>(not peer-reviewed)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3900" b="1" dirty="0" smtClean="0"/>
              <a:t>Hogg Foundation for Mental Health</a:t>
            </a:r>
          </a:p>
          <a:p>
            <a:pPr lvl="1"/>
            <a:r>
              <a:rPr lang="en-US" sz="3500" b="1" dirty="0">
                <a:hlinkClick r:id="rId3"/>
              </a:rPr>
              <a:t>http://</a:t>
            </a:r>
            <a:r>
              <a:rPr lang="en-US" sz="3500" b="1" dirty="0" err="1">
                <a:hlinkClick r:id="rId3"/>
              </a:rPr>
              <a:t>www.hogg.utexas.edu</a:t>
            </a:r>
            <a:r>
              <a:rPr lang="en-US" sz="3500" b="1" dirty="0">
                <a:hlinkClick r:id="rId3"/>
              </a:rPr>
              <a:t>/</a:t>
            </a:r>
            <a:endParaRPr lang="en-US" sz="3500" b="1" dirty="0"/>
          </a:p>
          <a:p>
            <a:r>
              <a:rPr lang="en-US" sz="3900" b="1" dirty="0" smtClean="0"/>
              <a:t>Pew Research Center</a:t>
            </a:r>
          </a:p>
          <a:p>
            <a:pPr lvl="1"/>
            <a:r>
              <a:rPr lang="en-US" sz="3900" b="1" dirty="0" smtClean="0">
                <a:hlinkClick r:id="rId4"/>
              </a:rPr>
              <a:t>http</a:t>
            </a:r>
            <a:r>
              <a:rPr lang="en-US" sz="3900" b="1" dirty="0">
                <a:hlinkClick r:id="rId4"/>
              </a:rPr>
              <a:t>://www.pewresearch.org</a:t>
            </a:r>
            <a:r>
              <a:rPr lang="en-US" sz="3900" b="1" dirty="0" smtClean="0">
                <a:hlinkClick r:id="rId4"/>
              </a:rPr>
              <a:t>/</a:t>
            </a:r>
            <a:endParaRPr lang="en-US" sz="3900" b="1" dirty="0" smtClean="0"/>
          </a:p>
          <a:p>
            <a:pPr lvl="3"/>
            <a:endParaRPr lang="en-US" sz="3100" b="1" dirty="0" smtClean="0"/>
          </a:p>
          <a:p>
            <a:pPr lvl="1"/>
            <a:r>
              <a:rPr lang="en-US" sz="3900" b="1" dirty="0" smtClean="0">
                <a:hlinkClick r:id="rId5"/>
              </a:rPr>
              <a:t>http</a:t>
            </a:r>
            <a:r>
              <a:rPr lang="en-US" sz="3900" b="1" dirty="0">
                <a:hlinkClick r:id="rId5"/>
              </a:rPr>
              <a:t>://www.pewresearch.org/fact-tank/2014/04/04/mexican-hispanic-and-latin-american-top-list-of-race-write-ins-on-the-2010-census</a:t>
            </a:r>
            <a:r>
              <a:rPr lang="en-US" sz="3900" b="1" dirty="0" smtClean="0">
                <a:hlinkClick r:id="rId5"/>
              </a:rPr>
              <a:t>/</a:t>
            </a:r>
            <a:endParaRPr lang="en-US" sz="3900" b="1" dirty="0" smtClean="0"/>
          </a:p>
          <a:p>
            <a:pPr lvl="3"/>
            <a:endParaRPr lang="en-US" sz="3100" b="1" dirty="0" smtClean="0"/>
          </a:p>
          <a:p>
            <a:r>
              <a:rPr lang="en-US" sz="4200" b="1" dirty="0">
                <a:hlinkClick r:id="rId6"/>
              </a:rPr>
              <a:t>Studying the Health of Mexican Immigrants in the United </a:t>
            </a:r>
            <a:r>
              <a:rPr lang="en-US" sz="4200" b="1" dirty="0" smtClean="0">
                <a:hlinkClick r:id="rId6"/>
              </a:rPr>
              <a:t>States</a:t>
            </a:r>
            <a:r>
              <a:rPr lang="en-US" sz="4200" b="1" dirty="0" smtClean="0"/>
              <a:t> (Robert Wood Johnson Foundation)</a:t>
            </a:r>
          </a:p>
          <a:p>
            <a:pPr lvl="3"/>
            <a:endParaRPr lang="en-US" sz="3100" b="1" dirty="0"/>
          </a:p>
          <a:p>
            <a:pPr lvl="1"/>
            <a:r>
              <a:rPr lang="en-US" sz="3900" b="1" dirty="0" smtClean="0">
                <a:hlinkClick r:id="rId7"/>
              </a:rPr>
              <a:t>http</a:t>
            </a:r>
            <a:r>
              <a:rPr lang="en-US" sz="3900" b="1" dirty="0">
                <a:hlinkClick r:id="rId7"/>
              </a:rPr>
              <a:t>://www.rwjf.org/en/search-results.html?u=&amp;k=</a:t>
            </a:r>
            <a:r>
              <a:rPr lang="en-US" sz="3900" b="1" dirty="0" smtClean="0">
                <a:hlinkClick r:id="rId7"/>
              </a:rPr>
              <a:t>hispanic</a:t>
            </a:r>
            <a:endParaRPr lang="en-US" sz="3900" b="1" dirty="0" smtClean="0"/>
          </a:p>
          <a:p>
            <a:pPr lvl="3"/>
            <a:endParaRPr lang="en-US" sz="3100" b="1" dirty="0"/>
          </a:p>
          <a:p>
            <a:r>
              <a:rPr lang="en-US" sz="4200" b="1" dirty="0" smtClean="0"/>
              <a:t>Child Welfare Information Gateway</a:t>
            </a:r>
          </a:p>
          <a:p>
            <a:pPr lvl="1"/>
            <a:r>
              <a:rPr lang="en-US" sz="3900" b="1" dirty="0">
                <a:hlinkClick r:id="rId8"/>
              </a:rPr>
              <a:t>http://www.chadwickcenter.org/WALS/</a:t>
            </a:r>
            <a:r>
              <a:rPr lang="en-US" sz="3900" b="1" dirty="0" smtClean="0">
                <a:hlinkClick r:id="rId8"/>
              </a:rPr>
              <a:t>wals.htm</a:t>
            </a:r>
            <a:endParaRPr lang="en-US" sz="3900" b="1" dirty="0" smtClean="0"/>
          </a:p>
          <a:p>
            <a:r>
              <a:rPr lang="en-US" sz="4300" b="1" dirty="0" smtClean="0"/>
              <a:t>Differentiate between peer-reviewed literature and these types of sources.</a:t>
            </a:r>
            <a:endParaRPr lang="en-US" sz="4300" b="1" dirty="0"/>
          </a:p>
          <a:p>
            <a:pPr lvl="3"/>
            <a:endParaRPr lang="en-US" sz="3100" b="1" dirty="0" smtClean="0"/>
          </a:p>
        </p:txBody>
      </p:sp>
    </p:spTree>
    <p:extLst>
      <p:ext uri="{BB962C8B-B14F-4D97-AF65-F5344CB8AC3E}">
        <p14:creationId xmlns:p14="http://schemas.microsoft.com/office/powerpoint/2010/main" val="150254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i="1" dirty="0" smtClean="0"/>
              <a:t>Peer-Reviewed Resources vs. Other sources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sz="2000" i="1" dirty="0" smtClean="0"/>
              <a:t>(samples of these types of sources)</a:t>
            </a:r>
            <a:endParaRPr lang="en-US" sz="2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 dirty="0" smtClean="0"/>
              <a:t>Book Chapters- are not </a:t>
            </a:r>
            <a:r>
              <a:rPr lang="en-US" sz="2000" u="sng" dirty="0" smtClean="0"/>
              <a:t>peer-reviewed</a:t>
            </a:r>
          </a:p>
          <a:p>
            <a:pPr marL="0" indent="0">
              <a:buNone/>
            </a:pPr>
            <a:endParaRPr lang="en-US" sz="2000" u="sng" dirty="0" smtClean="0"/>
          </a:p>
          <a:p>
            <a:pPr marL="0" indent="0">
              <a:buNone/>
            </a:pPr>
            <a:r>
              <a:rPr lang="en-US" sz="2000" u="sng" dirty="0" smtClean="0"/>
              <a:t>Professional Academic Journals are typically Peer-Reviewed</a:t>
            </a:r>
          </a:p>
          <a:p>
            <a:r>
              <a:rPr lang="en-US" sz="2000" dirty="0" smtClean="0"/>
              <a:t>SAMPLE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Archuleta, A. J. (2011). Perceived expectations for acculturation: The </a:t>
            </a:r>
            <a:r>
              <a:rPr lang="en-US" sz="2000" dirty="0" smtClean="0"/>
              <a:t>	transitioning </a:t>
            </a:r>
            <a:r>
              <a:rPr lang="en-US" sz="2000" dirty="0"/>
              <a:t>of Hispanics into southern communities. </a:t>
            </a:r>
            <a:r>
              <a:rPr lang="en-US" sz="2000" i="1" dirty="0"/>
              <a:t>Journal of Ethnic </a:t>
            </a:r>
            <a:r>
              <a:rPr lang="en-US" sz="2000" i="1" dirty="0" smtClean="0"/>
              <a:t>	and </a:t>
            </a:r>
            <a:r>
              <a:rPr lang="en-US" sz="2000" i="1" dirty="0"/>
              <a:t>Cultural Diversity in Social Work</a:t>
            </a:r>
            <a:r>
              <a:rPr lang="en-US" sz="2000" dirty="0"/>
              <a:t>, </a:t>
            </a:r>
            <a:r>
              <a:rPr lang="en-US" sz="2000" i="1" dirty="0"/>
              <a:t>20</a:t>
            </a:r>
            <a:r>
              <a:rPr lang="en-US" sz="2000" dirty="0"/>
              <a:t>(4), 312-330.</a:t>
            </a:r>
          </a:p>
        </p:txBody>
      </p:sp>
    </p:spTree>
    <p:extLst>
      <p:ext uri="{BB962C8B-B14F-4D97-AF65-F5344CB8AC3E}">
        <p14:creationId xmlns:p14="http://schemas.microsoft.com/office/powerpoint/2010/main" val="129317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>
                <a:hlinkClick r:id="rId2"/>
              </a:rPr>
              <a:t>http://www.apastyle.org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Sample papers</a:t>
            </a:r>
          </a:p>
          <a:p>
            <a:pPr lvl="1"/>
            <a:r>
              <a:rPr lang="en-US" dirty="0">
                <a:hlinkClick r:id="rId3"/>
              </a:rPr>
              <a:t>http://www.apastyle.org/search.aspx?query=sample%20paper&amp;fq=StyleContentTypeFilt:%</a:t>
            </a:r>
            <a:r>
              <a:rPr lang="en-US" dirty="0" smtClean="0">
                <a:hlinkClick r:id="rId3"/>
              </a:rPr>
              <a:t>22Sample%20paper%22</a:t>
            </a:r>
            <a:endParaRPr lang="en-US" dirty="0" smtClean="0"/>
          </a:p>
          <a:p>
            <a:pPr lvl="1"/>
            <a:r>
              <a:rPr lang="en-US" dirty="0" smtClean="0"/>
              <a:t>Sample paper-experiment</a:t>
            </a:r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www.apastyle.org/manual/related/sample-experiment-paper-1.pdf</a:t>
            </a:r>
            <a:endParaRPr lang="en-US" dirty="0" smtClean="0"/>
          </a:p>
          <a:p>
            <a:pPr lvl="1"/>
            <a:r>
              <a:rPr lang="en-US" dirty="0" smtClean="0"/>
              <a:t>You may use this as a guide while writing your paper. You do not need to include an abstract or author’s note on your </a:t>
            </a:r>
            <a:r>
              <a:rPr lang="en-US" dirty="0" smtClean="0"/>
              <a:t>papers. </a:t>
            </a:r>
            <a:r>
              <a:rPr lang="en-US" dirty="0" smtClean="0"/>
              <a:t>This is a good example of what your cover page, in-text citations,  and references should look like. </a:t>
            </a:r>
            <a:endParaRPr lang="en-US" dirty="0"/>
          </a:p>
          <a:p>
            <a:pPr lvl="0"/>
            <a:r>
              <a:rPr lang="en-US" dirty="0" smtClean="0"/>
              <a:t>Library resources</a:t>
            </a:r>
          </a:p>
          <a:p>
            <a:pPr lvl="0"/>
            <a:r>
              <a:rPr lang="en-US" dirty="0" smtClean="0"/>
              <a:t>APA Tutorial</a:t>
            </a:r>
          </a:p>
          <a:p>
            <a:pPr lvl="1"/>
            <a:r>
              <a:rPr lang="en-US" dirty="0" smtClean="0">
                <a:hlinkClick r:id="rId5"/>
              </a:rPr>
              <a:t>http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libguides.ollusa.edu/content.php?pid=631389&amp;sid=5224007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583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1600</TotalTime>
  <Words>229</Words>
  <Application>Microsoft Office PowerPoint</Application>
  <PresentationFormat>On-screen Show (4:3)</PresentationFormat>
  <Paragraphs>40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SOWK 7338 Writing and Research Resources Hispanic Children and Families  Features of Culture </vt:lpstr>
      <vt:lpstr>helpful information as you prepare your assignments (including your discussion posts)</vt:lpstr>
      <vt:lpstr>Resources (not peer-reviewed)</vt:lpstr>
      <vt:lpstr>Peer-Reviewed Resources vs. Other sources (samples of these types of sources)</vt:lpstr>
      <vt:lpstr>APA Style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Hispanic Children and Families Content in an Online Format: Instructional Pedagogy, Student Learning and Assessment</dc:title>
  <dc:creator>Betsy Wisner</dc:creator>
  <cp:lastModifiedBy>Wisner, Betsy L</cp:lastModifiedBy>
  <cp:revision>161</cp:revision>
  <cp:lastPrinted>2014-10-13T17:27:38Z</cp:lastPrinted>
  <dcterms:created xsi:type="dcterms:W3CDTF">2014-04-08T22:02:56Z</dcterms:created>
  <dcterms:modified xsi:type="dcterms:W3CDTF">2014-10-23T19:26:46Z</dcterms:modified>
</cp:coreProperties>
</file>